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22"/>
  </p:notesMasterIdLst>
  <p:sldIdLst>
    <p:sldId id="256" r:id="rId5"/>
    <p:sldId id="258" r:id="rId6"/>
    <p:sldId id="282" r:id="rId7"/>
    <p:sldId id="283" r:id="rId8"/>
    <p:sldId id="288" r:id="rId9"/>
    <p:sldId id="284" r:id="rId10"/>
    <p:sldId id="287" r:id="rId11"/>
    <p:sldId id="281" r:id="rId12"/>
    <p:sldId id="260" r:id="rId13"/>
    <p:sldId id="261" r:id="rId14"/>
    <p:sldId id="285" r:id="rId15"/>
    <p:sldId id="289" r:id="rId16"/>
    <p:sldId id="264" r:id="rId17"/>
    <p:sldId id="290" r:id="rId18"/>
    <p:sldId id="265" r:id="rId19"/>
    <p:sldId id="277" r:id="rId20"/>
    <p:sldId id="275" r:id="rId21"/>
  </p:sldIdLst>
  <p:sldSz cx="12192000" cy="6858000"/>
  <p:notesSz cx="6858000" cy="9144000"/>
  <p:embeddedFontLst>
    <p:embeddedFont>
      <p:font typeface="Bebas Neue" panose="020B0606020202050201" pitchFamily="34" charset="0"/>
      <p:regular r:id="rId23"/>
    </p:embeddedFont>
    <p:embeddedFont>
      <p:font typeface="Cambria" panose="02040503050406030204" pitchFamily="18" charset="0"/>
      <p:regular r:id="rId24"/>
      <p:bold r:id="rId25"/>
      <p:italic r:id="rId26"/>
      <p:boldItalic r:id="rId27"/>
    </p:embeddedFont>
    <p:embeddedFont>
      <p:font typeface="Franklin Gothic" panose="020B0604020202020204" charset="0"/>
      <p:regular r:id="rId28"/>
      <p:bold r:id="rId29"/>
      <p:italic r:id="rId30"/>
      <p:boldItalic r:id="rId31"/>
    </p:embeddedFont>
    <p:embeddedFont>
      <p:font typeface="Roboto Condensed" panose="02000000000000000000" pitchFamily="2" charset="0"/>
      <p:regular r:id="rId32"/>
      <p:bold r:id="rId33"/>
      <p:italic r:id="rId34"/>
      <p:boldItalic r:id="rId35"/>
    </p:embeddedFont>
    <p:embeddedFont>
      <p:font typeface="Roboto Mono" panose="00000009000000000000" pitchFamily="49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7" roundtripDataSignature="AMtx7miGL/VGO7i8agjLZ+b0xxTeXcnz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9AD1"/>
    <a:srgbClr val="00A4F6"/>
    <a:srgbClr val="FF8BAC"/>
    <a:srgbClr val="CBCB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4"/>
  </p:normalViewPr>
  <p:slideViewPr>
    <p:cSldViewPr snapToGrid="0">
      <p:cViewPr varScale="1">
        <p:scale>
          <a:sx n="70" d="100"/>
          <a:sy n="70" d="100"/>
        </p:scale>
        <p:origin x="113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17.xml"/><Relationship Id="rId34" Type="http://schemas.openxmlformats.org/officeDocument/2006/relationships/font" Target="fonts/font12.fntdata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" name="Google Shape;1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" name="Google Shape;1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260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4" name="Google Shape;18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69743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" name="Google Shape;20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6351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" name="Google Shape;20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" name="Google Shape;20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66801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8" name="Google Shape;26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1118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985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" name="Google Shape;1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8479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" name="Google Shape;1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2178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" name="Google Shape;1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0850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" name="Google Shape;23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9069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obj">
  <p:cSld name="OBJEC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42"/>
            <a:ext cx="12192431" cy="685775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2"/>
          <p:cNvSpPr txBox="1">
            <a:spLocks noGrp="1"/>
          </p:cNvSpPr>
          <p:nvPr>
            <p:ph type="ctrTitle"/>
          </p:nvPr>
        </p:nvSpPr>
        <p:spPr>
          <a:xfrm>
            <a:off x="1721213" y="5276020"/>
            <a:ext cx="4112779" cy="239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728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subTitle" idx="1"/>
          </p:nvPr>
        </p:nvSpPr>
        <p:spPr>
          <a:xfrm>
            <a:off x="1721214" y="5828916"/>
            <a:ext cx="5283748" cy="2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  <a:defRPr sz="1092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13;p22"/>
          <p:cNvSpPr/>
          <p:nvPr/>
        </p:nvSpPr>
        <p:spPr>
          <a:xfrm>
            <a:off x="1721214" y="5739387"/>
            <a:ext cx="5361631" cy="0"/>
          </a:xfrm>
          <a:custGeom>
            <a:avLst/>
            <a:gdLst/>
            <a:ahLst/>
            <a:cxnLst/>
            <a:rect l="l" t="t" r="r" b="b"/>
            <a:pathLst>
              <a:path w="8841105" h="120000" extrusionOk="0">
                <a:moveTo>
                  <a:pt x="0" y="0"/>
                </a:moveTo>
                <a:lnTo>
                  <a:pt x="8840652" y="0"/>
                </a:lnTo>
              </a:path>
            </a:pathLst>
          </a:custGeom>
          <a:noFill/>
          <a:ln w="104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3">
  <p:cSld name="TITLE_1_1">
    <p:bg>
      <p:bgPr>
        <a:solidFill>
          <a:schemeClr val="accent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3"/>
          <p:cNvSpPr/>
          <p:nvPr/>
        </p:nvSpPr>
        <p:spPr>
          <a:xfrm rot="10800000" flipH="1">
            <a:off x="1" y="3086"/>
            <a:ext cx="6467841" cy="573708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" name="Google Shape;66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03076" y="186298"/>
            <a:ext cx="5082864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33" descr="Una caricatura de una ciudad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9870" r="6482"/>
          <a:stretch/>
        </p:blipFill>
        <p:spPr>
          <a:xfrm>
            <a:off x="2" y="10"/>
            <a:ext cx="6281423" cy="5589566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8" name="Google Shape;68;p33"/>
          <p:cNvSpPr txBox="1">
            <a:spLocks noGrp="1"/>
          </p:cNvSpPr>
          <p:nvPr>
            <p:ph type="title"/>
          </p:nvPr>
        </p:nvSpPr>
        <p:spPr>
          <a:xfrm>
            <a:off x="4006100" y="3476150"/>
            <a:ext cx="7994400" cy="1603200"/>
          </a:xfrm>
          <a:prstGeom prst="rect">
            <a:avLst/>
          </a:prstGeom>
          <a:solidFill>
            <a:srgbClr val="898B90">
              <a:alpha val="6823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1">
  <p:cSld name="Título y objetos 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4"/>
          <p:cNvSpPr/>
          <p:nvPr/>
        </p:nvSpPr>
        <p:spPr>
          <a:xfrm>
            <a:off x="1830633" y="212725"/>
            <a:ext cx="6408499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1" name="Google Shape;71;p34"/>
          <p:cNvSpPr/>
          <p:nvPr/>
        </p:nvSpPr>
        <p:spPr>
          <a:xfrm>
            <a:off x="1027800" y="212725"/>
            <a:ext cx="1204800" cy="813000"/>
          </a:xfrm>
          <a:prstGeom prst="parallelogram">
            <a:avLst>
              <a:gd name="adj" fmla="val 45310"/>
            </a:avLst>
          </a:prstGeom>
          <a:solidFill>
            <a:srgbClr val="8189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34"/>
          <p:cNvSpPr/>
          <p:nvPr/>
        </p:nvSpPr>
        <p:spPr>
          <a:xfrm>
            <a:off x="195229" y="212725"/>
            <a:ext cx="12048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34"/>
          <p:cNvSpPr txBox="1">
            <a:spLocks noGrp="1"/>
          </p:cNvSpPr>
          <p:nvPr>
            <p:ph type="title"/>
          </p:nvPr>
        </p:nvSpPr>
        <p:spPr>
          <a:xfrm>
            <a:off x="2351599" y="212725"/>
            <a:ext cx="571758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74" name="Google Shape;74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39133" y="389414"/>
            <a:ext cx="3662271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34"/>
          <p:cNvSpPr txBox="1">
            <a:spLocks noGrp="1"/>
          </p:cNvSpPr>
          <p:nvPr>
            <p:ph type="body" idx="1"/>
          </p:nvPr>
        </p:nvSpPr>
        <p:spPr>
          <a:xfrm>
            <a:off x="392200" y="1218600"/>
            <a:ext cx="114076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76" name="Google Shape;76;p34"/>
          <p:cNvSpPr txBox="1"/>
          <p:nvPr/>
        </p:nvSpPr>
        <p:spPr>
          <a:xfrm>
            <a:off x="9220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 b="0" i="0" u="none" strike="noStrike" cap="none" dirty="0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2">
  <p:cSld name="OBJECT 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5"/>
          <p:cNvSpPr/>
          <p:nvPr/>
        </p:nvSpPr>
        <p:spPr>
          <a:xfrm>
            <a:off x="1027800" y="212725"/>
            <a:ext cx="1204800" cy="813000"/>
          </a:xfrm>
          <a:prstGeom prst="parallelogram">
            <a:avLst>
              <a:gd name="adj" fmla="val 4531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5"/>
          <p:cNvSpPr/>
          <p:nvPr/>
        </p:nvSpPr>
        <p:spPr>
          <a:xfrm>
            <a:off x="195229" y="212725"/>
            <a:ext cx="12048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39133" y="389414"/>
            <a:ext cx="3662271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5"/>
          <p:cNvSpPr txBox="1">
            <a:spLocks noGrp="1"/>
          </p:cNvSpPr>
          <p:nvPr>
            <p:ph type="body" idx="1"/>
          </p:nvPr>
        </p:nvSpPr>
        <p:spPr>
          <a:xfrm>
            <a:off x="392200" y="1218600"/>
            <a:ext cx="114076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82" name="Google Shape;82;p35"/>
          <p:cNvSpPr/>
          <p:nvPr/>
        </p:nvSpPr>
        <p:spPr>
          <a:xfrm>
            <a:off x="1830633" y="212725"/>
            <a:ext cx="6408499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3" name="Google Shape;83;p35"/>
          <p:cNvSpPr txBox="1">
            <a:spLocks noGrp="1"/>
          </p:cNvSpPr>
          <p:nvPr>
            <p:ph type="title"/>
          </p:nvPr>
        </p:nvSpPr>
        <p:spPr>
          <a:xfrm>
            <a:off x="2351599" y="212725"/>
            <a:ext cx="571758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5"/>
          <p:cNvSpPr txBox="1"/>
          <p:nvPr/>
        </p:nvSpPr>
        <p:spPr>
          <a:xfrm>
            <a:off x="9220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 b="0" i="0" u="none" strike="noStrike" cap="none" dirty="0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3">
  <p:cSld name="OBJECT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6"/>
          <p:cNvSpPr/>
          <p:nvPr/>
        </p:nvSpPr>
        <p:spPr>
          <a:xfrm>
            <a:off x="1027800" y="212725"/>
            <a:ext cx="1204800" cy="813000"/>
          </a:xfrm>
          <a:prstGeom prst="parallelogram">
            <a:avLst>
              <a:gd name="adj" fmla="val 45310"/>
            </a:avLst>
          </a:prstGeom>
          <a:solidFill>
            <a:srgbClr val="7027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36"/>
          <p:cNvSpPr/>
          <p:nvPr/>
        </p:nvSpPr>
        <p:spPr>
          <a:xfrm>
            <a:off x="195229" y="212725"/>
            <a:ext cx="12048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39133" y="389414"/>
            <a:ext cx="3662271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36"/>
          <p:cNvSpPr txBox="1">
            <a:spLocks noGrp="1"/>
          </p:cNvSpPr>
          <p:nvPr>
            <p:ph type="body" idx="1"/>
          </p:nvPr>
        </p:nvSpPr>
        <p:spPr>
          <a:xfrm>
            <a:off x="392200" y="1218600"/>
            <a:ext cx="114076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90" name="Google Shape;90;p36"/>
          <p:cNvSpPr/>
          <p:nvPr/>
        </p:nvSpPr>
        <p:spPr>
          <a:xfrm>
            <a:off x="1830633" y="212725"/>
            <a:ext cx="6408499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1" name="Google Shape;91;p36"/>
          <p:cNvSpPr txBox="1">
            <a:spLocks noGrp="1"/>
          </p:cNvSpPr>
          <p:nvPr>
            <p:ph type="title"/>
          </p:nvPr>
        </p:nvSpPr>
        <p:spPr>
          <a:xfrm>
            <a:off x="2351599" y="212725"/>
            <a:ext cx="571758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6"/>
          <p:cNvSpPr txBox="1"/>
          <p:nvPr/>
        </p:nvSpPr>
        <p:spPr>
          <a:xfrm>
            <a:off x="9220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 b="0" i="0" u="none" strike="noStrike" cap="none" dirty="0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solidFill>
          <a:schemeClr val="dk2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7"/>
          <p:cNvSpPr txBox="1">
            <a:spLocks noGrp="1"/>
          </p:cNvSpPr>
          <p:nvPr>
            <p:ph type="body" idx="1"/>
          </p:nvPr>
        </p:nvSpPr>
        <p:spPr>
          <a:xfrm>
            <a:off x="747184" y="2634922"/>
            <a:ext cx="10697633" cy="2275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marL="320040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marL="411480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>
            <a:endParaRPr/>
          </a:p>
        </p:txBody>
      </p:sp>
      <p:pic>
        <p:nvPicPr>
          <p:cNvPr id="95" name="Google Shape;95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39133" y="392751"/>
            <a:ext cx="3678716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7"/>
          <p:cNvSpPr txBox="1">
            <a:spLocks noGrp="1"/>
          </p:cNvSpPr>
          <p:nvPr>
            <p:ph type="body" idx="2"/>
          </p:nvPr>
        </p:nvSpPr>
        <p:spPr>
          <a:xfrm>
            <a:off x="747184" y="1632286"/>
            <a:ext cx="10697633" cy="6657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marL="320040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marL="411480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7"/>
          <p:cNvSpPr/>
          <p:nvPr/>
        </p:nvSpPr>
        <p:spPr>
          <a:xfrm>
            <a:off x="1027800" y="212725"/>
            <a:ext cx="1204800" cy="813000"/>
          </a:xfrm>
          <a:prstGeom prst="parallelogram">
            <a:avLst>
              <a:gd name="adj" fmla="val 45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37"/>
          <p:cNvSpPr/>
          <p:nvPr/>
        </p:nvSpPr>
        <p:spPr>
          <a:xfrm>
            <a:off x="195229" y="212725"/>
            <a:ext cx="12048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chemeClr val="dk2"/>
              </a:gs>
              <a:gs pos="6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37"/>
          <p:cNvSpPr/>
          <p:nvPr/>
        </p:nvSpPr>
        <p:spPr>
          <a:xfrm>
            <a:off x="1830633" y="212725"/>
            <a:ext cx="6408499" cy="813000"/>
          </a:xfrm>
          <a:prstGeom prst="parallelogram">
            <a:avLst>
              <a:gd name="adj" fmla="val 45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0" name="Google Shape;100;p37"/>
          <p:cNvSpPr txBox="1">
            <a:spLocks noGrp="1"/>
          </p:cNvSpPr>
          <p:nvPr>
            <p:ph type="title"/>
          </p:nvPr>
        </p:nvSpPr>
        <p:spPr>
          <a:xfrm>
            <a:off x="2351599" y="212725"/>
            <a:ext cx="571758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8"/>
          <p:cNvSpPr/>
          <p:nvPr/>
        </p:nvSpPr>
        <p:spPr>
          <a:xfrm>
            <a:off x="1027800" y="212725"/>
            <a:ext cx="1204800" cy="813000"/>
          </a:xfrm>
          <a:prstGeom prst="parallelogram">
            <a:avLst>
              <a:gd name="adj" fmla="val 4531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8"/>
          <p:cNvSpPr/>
          <p:nvPr/>
        </p:nvSpPr>
        <p:spPr>
          <a:xfrm>
            <a:off x="195229" y="212725"/>
            <a:ext cx="12048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39133" y="389414"/>
            <a:ext cx="3662271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38"/>
          <p:cNvSpPr/>
          <p:nvPr/>
        </p:nvSpPr>
        <p:spPr>
          <a:xfrm>
            <a:off x="1830633" y="212725"/>
            <a:ext cx="6408499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6" name="Google Shape;106;p38"/>
          <p:cNvSpPr txBox="1">
            <a:spLocks noGrp="1"/>
          </p:cNvSpPr>
          <p:nvPr>
            <p:ph type="title"/>
          </p:nvPr>
        </p:nvSpPr>
        <p:spPr>
          <a:xfrm>
            <a:off x="2351599" y="212725"/>
            <a:ext cx="571758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38"/>
          <p:cNvSpPr txBox="1"/>
          <p:nvPr/>
        </p:nvSpPr>
        <p:spPr>
          <a:xfrm>
            <a:off x="9220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 b="0" i="0" u="none" strike="noStrike" cap="none" dirty="0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9"/>
          <p:cNvSpPr txBox="1"/>
          <p:nvPr/>
        </p:nvSpPr>
        <p:spPr>
          <a:xfrm>
            <a:off x="9220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 b="0" i="0" u="none" strike="noStrike" cap="none" dirty="0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6">
  <p:cSld name="Título y objetos 6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0"/>
          <p:cNvSpPr/>
          <p:nvPr/>
        </p:nvSpPr>
        <p:spPr>
          <a:xfrm>
            <a:off x="1027800" y="212725"/>
            <a:ext cx="1204800" cy="813000"/>
          </a:xfrm>
          <a:prstGeom prst="parallelogram">
            <a:avLst>
              <a:gd name="adj" fmla="val 4531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40"/>
          <p:cNvSpPr/>
          <p:nvPr/>
        </p:nvSpPr>
        <p:spPr>
          <a:xfrm>
            <a:off x="195229" y="212725"/>
            <a:ext cx="12048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lt2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39133" y="389414"/>
            <a:ext cx="3662271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0"/>
          <p:cNvSpPr txBox="1">
            <a:spLocks noGrp="1"/>
          </p:cNvSpPr>
          <p:nvPr>
            <p:ph type="body" idx="1"/>
          </p:nvPr>
        </p:nvSpPr>
        <p:spPr>
          <a:xfrm>
            <a:off x="392200" y="1218600"/>
            <a:ext cx="114076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115" name="Google Shape;115;p40"/>
          <p:cNvSpPr/>
          <p:nvPr/>
        </p:nvSpPr>
        <p:spPr>
          <a:xfrm>
            <a:off x="1830633" y="212725"/>
            <a:ext cx="6408499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6" name="Google Shape;116;p40"/>
          <p:cNvSpPr txBox="1">
            <a:spLocks noGrp="1"/>
          </p:cNvSpPr>
          <p:nvPr>
            <p:ph type="title"/>
          </p:nvPr>
        </p:nvSpPr>
        <p:spPr>
          <a:xfrm>
            <a:off x="2351599" y="212725"/>
            <a:ext cx="571758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40"/>
          <p:cNvSpPr txBox="1"/>
          <p:nvPr/>
        </p:nvSpPr>
        <p:spPr>
          <a:xfrm>
            <a:off x="9220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 b="0" i="0" u="none" strike="noStrike" cap="none" dirty="0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Diseño personalizado">
  <p:cSld name="3_Diseño personalizado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41" y="0"/>
            <a:ext cx="1218792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1"/>
          <p:cNvSpPr txBox="1">
            <a:spLocks noGrp="1"/>
          </p:cNvSpPr>
          <p:nvPr>
            <p:ph type="title"/>
          </p:nvPr>
        </p:nvSpPr>
        <p:spPr>
          <a:xfrm>
            <a:off x="4016505" y="4260740"/>
            <a:ext cx="5932243" cy="93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41" y="0"/>
            <a:ext cx="1218792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42"/>
          <p:cNvSpPr txBox="1">
            <a:spLocks noGrp="1"/>
          </p:cNvSpPr>
          <p:nvPr>
            <p:ph type="title"/>
          </p:nvPr>
        </p:nvSpPr>
        <p:spPr>
          <a:xfrm>
            <a:off x="2907441" y="4214532"/>
            <a:ext cx="5932243" cy="93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Diseño personalizado">
  <p:cSld name="5_Diseño personalizad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2026"/>
            <a:ext cx="12195607" cy="6855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4"/>
          <p:cNvSpPr txBox="1">
            <a:spLocks noGrp="1"/>
          </p:cNvSpPr>
          <p:nvPr>
            <p:ph type="title"/>
          </p:nvPr>
        </p:nvSpPr>
        <p:spPr>
          <a:xfrm>
            <a:off x="504470" y="4353155"/>
            <a:ext cx="5932243" cy="93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3"/>
          <p:cNvSpPr txBox="1">
            <a:spLocks noGrp="1"/>
          </p:cNvSpPr>
          <p:nvPr>
            <p:ph type="title"/>
          </p:nvPr>
        </p:nvSpPr>
        <p:spPr>
          <a:xfrm>
            <a:off x="2907441" y="4214532"/>
            <a:ext cx="5932243" cy="93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26" name="Google Shape;126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42"/>
            <a:ext cx="1218792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Only">
  <p:cSld name="2_Title Onl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4"/>
          <p:cNvSpPr txBox="1">
            <a:spLocks noGrp="1"/>
          </p:cNvSpPr>
          <p:nvPr>
            <p:ph type="title"/>
          </p:nvPr>
        </p:nvSpPr>
        <p:spPr>
          <a:xfrm>
            <a:off x="2907441" y="4214532"/>
            <a:ext cx="5932243" cy="93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29" name="Google Shape;129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41" y="0"/>
            <a:ext cx="1218792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Diseño personalizado">
  <p:cSld name="8_Diseño personalizado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431" cy="685775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45"/>
          <p:cNvSpPr/>
          <p:nvPr/>
        </p:nvSpPr>
        <p:spPr>
          <a:xfrm>
            <a:off x="293939" y="1601757"/>
            <a:ext cx="5999201" cy="1386232"/>
          </a:xfrm>
          <a:prstGeom prst="rect">
            <a:avLst/>
          </a:prstGeom>
          <a:solidFill>
            <a:schemeClr val="dk1">
              <a:alpha val="5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7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45"/>
          <p:cNvSpPr txBox="1">
            <a:spLocks noGrp="1"/>
          </p:cNvSpPr>
          <p:nvPr>
            <p:ph type="title"/>
          </p:nvPr>
        </p:nvSpPr>
        <p:spPr>
          <a:xfrm>
            <a:off x="558472" y="1828283"/>
            <a:ext cx="5470133" cy="93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45"/>
          <p:cNvSpPr/>
          <p:nvPr/>
        </p:nvSpPr>
        <p:spPr>
          <a:xfrm>
            <a:off x="3900641" y="3874990"/>
            <a:ext cx="7653405" cy="2568339"/>
          </a:xfrm>
          <a:prstGeom prst="rect">
            <a:avLst/>
          </a:prstGeom>
          <a:solidFill>
            <a:schemeClr val="dk1">
              <a:alpha val="5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7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42"/>
            <a:ext cx="12192431" cy="685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267"/>
            <a:ext cx="12195179" cy="685573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6"/>
          <p:cNvSpPr/>
          <p:nvPr/>
        </p:nvSpPr>
        <p:spPr>
          <a:xfrm>
            <a:off x="458260" y="3798662"/>
            <a:ext cx="5999201" cy="1386232"/>
          </a:xfrm>
          <a:prstGeom prst="rect">
            <a:avLst/>
          </a:prstGeom>
          <a:solidFill>
            <a:schemeClr val="dk1">
              <a:alpha val="5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7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46"/>
          <p:cNvSpPr txBox="1">
            <a:spLocks noGrp="1"/>
          </p:cNvSpPr>
          <p:nvPr>
            <p:ph type="title"/>
          </p:nvPr>
        </p:nvSpPr>
        <p:spPr>
          <a:xfrm>
            <a:off x="718288" y="3997032"/>
            <a:ext cx="5470133" cy="93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eño personalizado">
  <p:cSld name="1_Diseño personalizado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6"/>
          <p:cNvSpPr txBox="1">
            <a:spLocks noGrp="1"/>
          </p:cNvSpPr>
          <p:nvPr>
            <p:ph type="title"/>
          </p:nvPr>
        </p:nvSpPr>
        <p:spPr>
          <a:xfrm>
            <a:off x="1474901" y="433331"/>
            <a:ext cx="10302421" cy="44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83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6"/>
          <p:cNvSpPr/>
          <p:nvPr/>
        </p:nvSpPr>
        <p:spPr>
          <a:xfrm>
            <a:off x="-3851" y="397869"/>
            <a:ext cx="1360528" cy="643058"/>
          </a:xfrm>
          <a:custGeom>
            <a:avLst/>
            <a:gdLst/>
            <a:ahLst/>
            <a:cxnLst/>
            <a:rect l="l" t="t" r="r" b="b"/>
            <a:pathLst>
              <a:path w="2243455" h="1060450" extrusionOk="0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6"/>
          <p:cNvSpPr/>
          <p:nvPr/>
        </p:nvSpPr>
        <p:spPr>
          <a:xfrm>
            <a:off x="10272195" y="6186691"/>
            <a:ext cx="955797" cy="309977"/>
          </a:xfrm>
          <a:custGeom>
            <a:avLst/>
            <a:gdLst/>
            <a:ahLst/>
            <a:cxnLst/>
            <a:rect l="l" t="t" r="r" b="b"/>
            <a:pathLst>
              <a:path w="1576069" h="511175" extrusionOk="0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34" y="299389"/>
                </a:lnTo>
                <a:lnTo>
                  <a:pt x="300723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07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588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38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59" y="484936"/>
                </a:lnTo>
                <a:lnTo>
                  <a:pt x="324205" y="466864"/>
                </a:lnTo>
                <a:lnTo>
                  <a:pt x="359016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w="1576069" h="511175" extrusionOk="0">
                <a:moveTo>
                  <a:pt x="827582" y="502602"/>
                </a:moveTo>
                <a:lnTo>
                  <a:pt x="826490" y="478307"/>
                </a:lnTo>
                <a:lnTo>
                  <a:pt x="825538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28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w="1576069" h="511175" extrusionOk="0">
                <a:moveTo>
                  <a:pt x="1244155" y="318274"/>
                </a:moveTo>
                <a:lnTo>
                  <a:pt x="1238161" y="266484"/>
                </a:lnTo>
                <a:lnTo>
                  <a:pt x="1220876" y="221424"/>
                </a:lnTo>
                <a:lnTo>
                  <a:pt x="1193355" y="184315"/>
                </a:lnTo>
                <a:lnTo>
                  <a:pt x="1156639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39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46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37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395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35" y="461340"/>
                </a:lnTo>
                <a:lnTo>
                  <a:pt x="957567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896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w="1576069" h="511175" extrusionOk="0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44" y="133451"/>
                </a:lnTo>
                <a:lnTo>
                  <a:pt x="1489964" y="132499"/>
                </a:lnTo>
                <a:lnTo>
                  <a:pt x="1436065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82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6"/>
          <p:cNvSpPr/>
          <p:nvPr/>
        </p:nvSpPr>
        <p:spPr>
          <a:xfrm>
            <a:off x="11294124" y="6212763"/>
            <a:ext cx="229515" cy="284948"/>
          </a:xfrm>
          <a:custGeom>
            <a:avLst/>
            <a:gdLst/>
            <a:ahLst/>
            <a:cxnLst/>
            <a:rect l="l" t="t" r="r" b="b"/>
            <a:pathLst>
              <a:path w="378459" h="469900" extrusionOk="0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" name="Google Shape;29;p26"/>
          <p:cNvGrpSpPr/>
          <p:nvPr/>
        </p:nvGrpSpPr>
        <p:grpSpPr>
          <a:xfrm>
            <a:off x="11555126" y="6135384"/>
            <a:ext cx="258961" cy="362375"/>
            <a:chOff x="19053919" y="10117702"/>
            <a:chExt cx="427015" cy="597582"/>
          </a:xfrm>
        </p:grpSpPr>
        <p:sp>
          <p:nvSpPr>
            <p:cNvPr id="30" name="Google Shape;30;p26"/>
            <p:cNvSpPr/>
            <p:nvPr/>
          </p:nvSpPr>
          <p:spPr>
            <a:xfrm>
              <a:off x="19053919" y="10237764"/>
              <a:ext cx="366395" cy="477520"/>
            </a:xfrm>
            <a:custGeom>
              <a:avLst/>
              <a:gdLst/>
              <a:ahLst/>
              <a:cxnLst/>
              <a:rect l="l" t="t" r="r" b="b"/>
              <a:pathLst>
                <a:path w="366394" h="477520" extrusionOk="0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3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" name="Google Shape;31;p2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9368634" y="10117702"/>
              <a:ext cx="112300" cy="11226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7"/>
          <p:cNvSpPr/>
          <p:nvPr/>
        </p:nvSpPr>
        <p:spPr>
          <a:xfrm>
            <a:off x="441023" y="6186691"/>
            <a:ext cx="955797" cy="309977"/>
          </a:xfrm>
          <a:custGeom>
            <a:avLst/>
            <a:gdLst/>
            <a:ahLst/>
            <a:cxnLst/>
            <a:rect l="l" t="t" r="r" b="b"/>
            <a:pathLst>
              <a:path w="1576070" h="511175" extrusionOk="0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47" y="299389"/>
                </a:lnTo>
                <a:lnTo>
                  <a:pt x="300736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19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601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50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71" y="484936"/>
                </a:lnTo>
                <a:lnTo>
                  <a:pt x="324205" y="466864"/>
                </a:lnTo>
                <a:lnTo>
                  <a:pt x="359029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w="1576070" h="511175" extrusionOk="0">
                <a:moveTo>
                  <a:pt x="827582" y="502602"/>
                </a:moveTo>
                <a:lnTo>
                  <a:pt x="826503" y="478307"/>
                </a:lnTo>
                <a:lnTo>
                  <a:pt x="825550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41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w="1576070" h="511175" extrusionOk="0">
                <a:moveTo>
                  <a:pt x="1244155" y="318274"/>
                </a:moveTo>
                <a:lnTo>
                  <a:pt x="1238161" y="266484"/>
                </a:lnTo>
                <a:lnTo>
                  <a:pt x="1220889" y="221424"/>
                </a:lnTo>
                <a:lnTo>
                  <a:pt x="1193355" y="184315"/>
                </a:lnTo>
                <a:lnTo>
                  <a:pt x="1156652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52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59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49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408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48" y="461340"/>
                </a:lnTo>
                <a:lnTo>
                  <a:pt x="957580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909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w="1576070" h="511175" extrusionOk="0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57" y="133451"/>
                </a:lnTo>
                <a:lnTo>
                  <a:pt x="1489964" y="132499"/>
                </a:lnTo>
                <a:lnTo>
                  <a:pt x="1436077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94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7"/>
          <p:cNvSpPr/>
          <p:nvPr/>
        </p:nvSpPr>
        <p:spPr>
          <a:xfrm>
            <a:off x="1462952" y="6212763"/>
            <a:ext cx="229515" cy="284948"/>
          </a:xfrm>
          <a:custGeom>
            <a:avLst/>
            <a:gdLst/>
            <a:ahLst/>
            <a:cxnLst/>
            <a:rect l="l" t="t" r="r" b="b"/>
            <a:pathLst>
              <a:path w="378460" h="469900" extrusionOk="0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" name="Google Shape;35;p27"/>
          <p:cNvGrpSpPr/>
          <p:nvPr/>
        </p:nvGrpSpPr>
        <p:grpSpPr>
          <a:xfrm>
            <a:off x="1723954" y="6135384"/>
            <a:ext cx="258961" cy="362375"/>
            <a:chOff x="2842727" y="10117702"/>
            <a:chExt cx="427015" cy="597582"/>
          </a:xfrm>
        </p:grpSpPr>
        <p:sp>
          <p:nvSpPr>
            <p:cNvPr id="36" name="Google Shape;36;p27"/>
            <p:cNvSpPr/>
            <p:nvPr/>
          </p:nvSpPr>
          <p:spPr>
            <a:xfrm>
              <a:off x="2842727" y="10237764"/>
              <a:ext cx="366395" cy="477520"/>
            </a:xfrm>
            <a:custGeom>
              <a:avLst/>
              <a:gdLst/>
              <a:ahLst/>
              <a:cxnLst/>
              <a:rect l="l" t="t" r="r" b="b"/>
              <a:pathLst>
                <a:path w="366394" h="477520" extrusionOk="0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3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" name="Google Shape;37;p2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157442" y="10117702"/>
              <a:ext cx="112300" cy="1122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" name="Google Shape;38;p27"/>
          <p:cNvSpPr/>
          <p:nvPr/>
        </p:nvSpPr>
        <p:spPr>
          <a:xfrm>
            <a:off x="10819315" y="397869"/>
            <a:ext cx="1360528" cy="643058"/>
          </a:xfrm>
          <a:custGeom>
            <a:avLst/>
            <a:gdLst/>
            <a:ahLst/>
            <a:cxnLst/>
            <a:rect l="l" t="t" r="r" b="b"/>
            <a:pathLst>
              <a:path w="2243455" h="1060450" extrusionOk="0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7"/>
          <p:cNvSpPr txBox="1">
            <a:spLocks noGrp="1"/>
          </p:cNvSpPr>
          <p:nvPr>
            <p:ph type="body" idx="1"/>
          </p:nvPr>
        </p:nvSpPr>
        <p:spPr>
          <a:xfrm>
            <a:off x="441023" y="458109"/>
            <a:ext cx="10183655" cy="44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lvl="0" indent="-4064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  <a:defRPr sz="2183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marL="320040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marL="411480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Diseño personalizado">
  <p:cSld name="6_Diseño personalizado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42"/>
            <a:ext cx="12192431" cy="685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1" y="0"/>
            <a:ext cx="1218792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28"/>
          <p:cNvSpPr/>
          <p:nvPr/>
        </p:nvSpPr>
        <p:spPr>
          <a:xfrm>
            <a:off x="4386194" y="4778652"/>
            <a:ext cx="5999201" cy="1386232"/>
          </a:xfrm>
          <a:prstGeom prst="rect">
            <a:avLst/>
          </a:prstGeom>
          <a:solidFill>
            <a:schemeClr val="dk1">
              <a:alpha val="5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7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28"/>
          <p:cNvSpPr txBox="1">
            <a:spLocks noGrp="1"/>
          </p:cNvSpPr>
          <p:nvPr>
            <p:ph type="title"/>
          </p:nvPr>
        </p:nvSpPr>
        <p:spPr>
          <a:xfrm>
            <a:off x="4646223" y="4977021"/>
            <a:ext cx="5470133" cy="93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Diseño personalizado">
  <p:cSld name="4_Diseño personalizado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42"/>
            <a:ext cx="12192431" cy="685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42"/>
            <a:ext cx="1218792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9"/>
          <p:cNvSpPr/>
          <p:nvPr/>
        </p:nvSpPr>
        <p:spPr>
          <a:xfrm>
            <a:off x="2676388" y="2551053"/>
            <a:ext cx="5999201" cy="1386232"/>
          </a:xfrm>
          <a:prstGeom prst="rect">
            <a:avLst/>
          </a:prstGeom>
          <a:solidFill>
            <a:schemeClr val="dk1">
              <a:alpha val="5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7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9"/>
          <p:cNvSpPr txBox="1">
            <a:spLocks noGrp="1"/>
          </p:cNvSpPr>
          <p:nvPr>
            <p:ph type="title"/>
          </p:nvPr>
        </p:nvSpPr>
        <p:spPr>
          <a:xfrm>
            <a:off x="2936416" y="2749423"/>
            <a:ext cx="5470133" cy="93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bg>
      <p:bgPr>
        <a:solidFill>
          <a:schemeClr val="dk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0"/>
          <p:cNvSpPr txBox="1">
            <a:spLocks noGrp="1"/>
          </p:cNvSpPr>
          <p:nvPr>
            <p:ph type="title"/>
          </p:nvPr>
        </p:nvSpPr>
        <p:spPr>
          <a:xfrm>
            <a:off x="4828848" y="2987430"/>
            <a:ext cx="6526400" cy="28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6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1">
  <p:cSld name="TITLE_4_1_1">
    <p:bg>
      <p:bgPr>
        <a:solidFill>
          <a:schemeClr val="dk2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03076" y="186298"/>
            <a:ext cx="5082864" cy="601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31"/>
          <p:cNvGrpSpPr/>
          <p:nvPr/>
        </p:nvGrpSpPr>
        <p:grpSpPr>
          <a:xfrm>
            <a:off x="1" y="-124"/>
            <a:ext cx="6471553" cy="5740374"/>
            <a:chOff x="0" y="-126"/>
            <a:chExt cx="4554438" cy="5386482"/>
          </a:xfrm>
        </p:grpSpPr>
        <p:sp>
          <p:nvSpPr>
            <p:cNvPr id="55" name="Google Shape;55;p31"/>
            <p:cNvSpPr/>
            <p:nvPr/>
          </p:nvSpPr>
          <p:spPr>
            <a:xfrm rot="10800000" flipH="1">
              <a:off x="0" y="-126"/>
              <a:ext cx="4554438" cy="5386482"/>
            </a:xfrm>
            <a:custGeom>
              <a:avLst/>
              <a:gdLst/>
              <a:ahLst/>
              <a:cxnLst/>
              <a:rect l="l" t="t" r="r" b="b"/>
              <a:pathLst>
                <a:path w="5389868" h="6374535" extrusionOk="0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6" name="Google Shape;56;p31" descr="Una caricatura de una ciudad&#10;&#10;Descripción generada automáticamente"/>
            <p:cNvPicPr preferRelativeResize="0"/>
            <p:nvPr/>
          </p:nvPicPr>
          <p:blipFill rotWithShape="1">
            <a:blip r:embed="rId3">
              <a:alphaModFix/>
            </a:blip>
            <a:srcRect l="9870" r="6482"/>
            <a:stretch/>
          </p:blipFill>
          <p:spPr>
            <a:xfrm>
              <a:off x="1" y="-1"/>
              <a:ext cx="4423169" cy="5247982"/>
            </a:xfrm>
            <a:custGeom>
              <a:avLst/>
              <a:gdLst/>
              <a:ahLst/>
              <a:cxnLst/>
              <a:rect l="l" t="t" r="r" b="b"/>
              <a:pathLst>
                <a:path w="5234519" h="6210629" extrusionOk="0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57" name="Google Shape;57;p31"/>
          <p:cNvSpPr txBox="1">
            <a:spLocks noGrp="1"/>
          </p:cNvSpPr>
          <p:nvPr>
            <p:ph type="title"/>
          </p:nvPr>
        </p:nvSpPr>
        <p:spPr>
          <a:xfrm>
            <a:off x="4006100" y="3476150"/>
            <a:ext cx="7994400" cy="1603200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2">
  <p:cSld name="TITLE_4">
    <p:bg>
      <p:bgPr>
        <a:solidFill>
          <a:schemeClr val="accen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32"/>
          <p:cNvGrpSpPr/>
          <p:nvPr/>
        </p:nvGrpSpPr>
        <p:grpSpPr>
          <a:xfrm>
            <a:off x="1" y="-124"/>
            <a:ext cx="6471553" cy="5740374"/>
            <a:chOff x="0" y="-126"/>
            <a:chExt cx="4554438" cy="5386482"/>
          </a:xfrm>
        </p:grpSpPr>
        <p:sp>
          <p:nvSpPr>
            <p:cNvPr id="60" name="Google Shape;60;p32"/>
            <p:cNvSpPr/>
            <p:nvPr/>
          </p:nvSpPr>
          <p:spPr>
            <a:xfrm rot="10800000" flipH="1">
              <a:off x="0" y="-126"/>
              <a:ext cx="4554438" cy="5386482"/>
            </a:xfrm>
            <a:custGeom>
              <a:avLst/>
              <a:gdLst/>
              <a:ahLst/>
              <a:cxnLst/>
              <a:rect l="l" t="t" r="r" b="b"/>
              <a:pathLst>
                <a:path w="5389868" h="6374535" extrusionOk="0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1" name="Google Shape;61;p32" descr="Imagen que contiene persona, foto, hombre, mujer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 r="16351"/>
            <a:stretch/>
          </p:blipFill>
          <p:spPr>
            <a:xfrm>
              <a:off x="1" y="-1"/>
              <a:ext cx="4423169" cy="5247982"/>
            </a:xfrm>
            <a:custGeom>
              <a:avLst/>
              <a:gdLst/>
              <a:ahLst/>
              <a:cxnLst/>
              <a:rect l="l" t="t" r="r" b="b"/>
              <a:pathLst>
                <a:path w="5234519" h="6210629" extrusionOk="0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62" name="Google Shape;62;p32"/>
          <p:cNvSpPr txBox="1">
            <a:spLocks noGrp="1"/>
          </p:cNvSpPr>
          <p:nvPr>
            <p:ph type="title"/>
          </p:nvPr>
        </p:nvSpPr>
        <p:spPr>
          <a:xfrm>
            <a:off x="4006100" y="3476150"/>
            <a:ext cx="7994400" cy="1603200"/>
          </a:xfrm>
          <a:prstGeom prst="rect">
            <a:avLst/>
          </a:prstGeom>
          <a:solidFill>
            <a:srgbClr val="898B90">
              <a:alpha val="6823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>
            <a:endParaRPr/>
          </a:p>
        </p:txBody>
      </p:sp>
      <p:pic>
        <p:nvPicPr>
          <p:cNvPr id="63" name="Google Shape;63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03076" y="186298"/>
            <a:ext cx="5082864" cy="601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>
            <a:spLocks noGrp="1"/>
          </p:cNvSpPr>
          <p:nvPr>
            <p:ph type="body" idx="1"/>
          </p:nvPr>
        </p:nvSpPr>
        <p:spPr>
          <a:xfrm>
            <a:off x="392200" y="1218600"/>
            <a:ext cx="114076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7" name="Google Shape;7;p21"/>
          <p:cNvSpPr txBox="1">
            <a:spLocks noGrp="1"/>
          </p:cNvSpPr>
          <p:nvPr>
            <p:ph type="sldNum" idx="12"/>
          </p:nvPr>
        </p:nvSpPr>
        <p:spPr>
          <a:xfrm>
            <a:off x="9220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 dirty="0"/>
          </a:p>
        </p:txBody>
      </p:sp>
      <p:sp>
        <p:nvSpPr>
          <p:cNvPr id="8" name="Google Shape;8;p21"/>
          <p:cNvSpPr txBox="1">
            <a:spLocks noGrp="1"/>
          </p:cNvSpPr>
          <p:nvPr>
            <p:ph type="title"/>
          </p:nvPr>
        </p:nvSpPr>
        <p:spPr>
          <a:xfrm>
            <a:off x="2351600" y="212725"/>
            <a:ext cx="90024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"/>
          <p:cNvSpPr txBox="1">
            <a:spLocks noGrp="1"/>
          </p:cNvSpPr>
          <p:nvPr>
            <p:ph type="ctrTitle"/>
          </p:nvPr>
        </p:nvSpPr>
        <p:spPr>
          <a:xfrm>
            <a:off x="1742985" y="2688772"/>
            <a:ext cx="6399530" cy="2772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3600" dirty="0"/>
              <a:t>Desarrollo de un Sistema de Gestión para una Biblioteca Universitaria</a:t>
            </a:r>
            <a:br>
              <a:rPr lang="es-ES" sz="3600" dirty="0"/>
            </a:br>
            <a:endParaRPr sz="3600" dirty="0"/>
          </a:p>
        </p:txBody>
      </p:sp>
      <p:sp>
        <p:nvSpPr>
          <p:cNvPr id="145" name="Google Shape;145;p1"/>
          <p:cNvSpPr>
            <a:spLocks noGrp="1"/>
          </p:cNvSpPr>
          <p:nvPr>
            <p:ph type="subTitle" idx="1"/>
          </p:nvPr>
        </p:nvSpPr>
        <p:spPr>
          <a:xfrm>
            <a:off x="1892805" y="5775274"/>
            <a:ext cx="5283748" cy="693523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0" rIns="182875" bIns="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3600" dirty="0"/>
              <a:t>Ingeniería de Software</a:t>
            </a:r>
            <a:endParaRPr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"/>
          <p:cNvSpPr txBox="1">
            <a:spLocks noGrp="1"/>
          </p:cNvSpPr>
          <p:nvPr>
            <p:ph type="title" idx="4294967295"/>
          </p:nvPr>
        </p:nvSpPr>
        <p:spPr>
          <a:xfrm>
            <a:off x="4789900" y="547135"/>
            <a:ext cx="5932488" cy="93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2800" b="1" dirty="0">
                <a:solidFill>
                  <a:schemeClr val="dk1"/>
                </a:solidFill>
              </a:rPr>
              <a:t>Funciones del Producto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990E13-92C7-E227-9AB0-167A5F32EDBC}"/>
              </a:ext>
            </a:extLst>
          </p:cNvPr>
          <p:cNvSpPr txBox="1"/>
          <p:nvPr/>
        </p:nvSpPr>
        <p:spPr>
          <a:xfrm>
            <a:off x="1022555" y="1252258"/>
            <a:ext cx="9822426" cy="4546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</a:pPr>
            <a:r>
              <a:rPr lang="es-CL" sz="1400" b="1" dirty="0">
                <a:effectLst/>
                <a:latin typeface="Arial" panose="020B0604020202020204" pitchFamily="34" charset="0"/>
                <a:cs typeface="Calibri" panose="020F0502020204030204" pitchFamily="34" charset="0"/>
              </a:rPr>
              <a:t>F1: Asignación Automática de Turnos</a:t>
            </a:r>
            <a:endParaRPr lang="es-ES" sz="1400" b="1" dirty="0">
              <a:effectLst/>
              <a:latin typeface="Arial" panose="020B0604020202020204" pitchFamily="34" charset="0"/>
              <a:cs typeface="Calibri" panose="020F0502020204030204" pitchFamily="34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s-CL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Gestionar la creación automática de turnos basado en la disponibilidad horaria del personal y las especialidades de cada profesional y técnico.</a:t>
            </a:r>
            <a:endParaRPr lang="es-ES" sz="1200" dirty="0">
              <a:effectLst/>
              <a:latin typeface="Arial" panose="020B06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algn="just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</a:pPr>
            <a:r>
              <a:rPr lang="es-CL" sz="1400" b="1" dirty="0">
                <a:effectLst/>
                <a:latin typeface="Arial" panose="020B0604020202020204" pitchFamily="34" charset="0"/>
                <a:cs typeface="Calibri" panose="020F0502020204030204" pitchFamily="34" charset="0"/>
              </a:rPr>
              <a:t>F2: Gestión de Solicitudes de Cambio de Turno</a:t>
            </a:r>
            <a:endParaRPr lang="es-ES" sz="1400" b="1" dirty="0">
              <a:effectLst/>
              <a:latin typeface="Arial" panose="020B0604020202020204" pitchFamily="34" charset="0"/>
              <a:cs typeface="Calibri" panose="020F0502020204030204" pitchFamily="34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s-CL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Gestionar solicitudes de cambios de turno, esto a través de una aprobación automática o requiriendo la autorización de un supervisor.</a:t>
            </a:r>
            <a:endParaRPr lang="es-ES" sz="1200" dirty="0">
              <a:effectLst/>
              <a:latin typeface="Arial" panose="020B06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algn="just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</a:pPr>
            <a:r>
              <a:rPr lang="es-CL" sz="1400" b="1" dirty="0">
                <a:effectLst/>
                <a:latin typeface="Arial" panose="020B0604020202020204" pitchFamily="34" charset="0"/>
                <a:cs typeface="Calibri" panose="020F0502020204030204" pitchFamily="34" charset="0"/>
              </a:rPr>
              <a:t>F3: Notificaciones Automáticas</a:t>
            </a:r>
            <a:endParaRPr lang="es-ES" sz="1400" b="1" dirty="0">
              <a:effectLst/>
              <a:latin typeface="Arial" panose="020B0604020202020204" pitchFamily="34" charset="0"/>
              <a:cs typeface="Calibri" panose="020F0502020204030204" pitchFamily="34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s-CL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Enviar notificaciones automáticas a los usuarios sobre los turnos asignados y los cambios aprobados.</a:t>
            </a:r>
            <a:endParaRPr lang="es-ES" sz="1200" dirty="0">
              <a:effectLst/>
              <a:latin typeface="Arial" panose="020B06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algn="just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</a:pPr>
            <a:r>
              <a:rPr lang="es-CL" sz="1400" b="1" dirty="0">
                <a:effectLst/>
                <a:latin typeface="Arial" panose="020B0604020202020204" pitchFamily="34" charset="0"/>
                <a:cs typeface="Calibri" panose="020F0502020204030204" pitchFamily="34" charset="0"/>
              </a:rPr>
              <a:t>F4: Reportes y Análisis</a:t>
            </a:r>
            <a:endParaRPr lang="es-ES" sz="1400" b="1" dirty="0">
              <a:effectLst/>
              <a:latin typeface="Arial" panose="020B0604020202020204" pitchFamily="34" charset="0"/>
              <a:cs typeface="Calibri" panose="020F0502020204030204" pitchFamily="34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s-CL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Generar reportería sobre asignación de los turnos, las horas trabajadas y las solicitudes de cambio de turno.</a:t>
            </a:r>
            <a:endParaRPr lang="es-ES" sz="1200" dirty="0">
              <a:effectLst/>
              <a:latin typeface="Arial" panose="020B06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algn="just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</a:pPr>
            <a:r>
              <a:rPr lang="es-CL" sz="1400" b="1" dirty="0">
                <a:effectLst/>
                <a:latin typeface="Arial" panose="020B0604020202020204" pitchFamily="34" charset="0"/>
                <a:cs typeface="Calibri" panose="020F0502020204030204" pitchFamily="34" charset="0"/>
              </a:rPr>
              <a:t>F5: Integración con Sistemas Existentes</a:t>
            </a:r>
            <a:endParaRPr lang="es-ES" sz="1400" b="1" dirty="0">
              <a:effectLst/>
              <a:latin typeface="Arial" panose="020B0604020202020204" pitchFamily="34" charset="0"/>
              <a:cs typeface="Calibri" panose="020F0502020204030204" pitchFamily="34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s-CL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Permitir integración con otros sistemas del hospital, en particular las nóminas, RRHH y Registros Médicos.</a:t>
            </a:r>
            <a:endParaRPr lang="es-ES" sz="1200" dirty="0">
              <a:effectLst/>
              <a:latin typeface="Arial" panose="020B06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76B515-C4ED-2916-9C02-7983839D0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2256" y="3429000"/>
            <a:ext cx="2486584" cy="24865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"/>
          <p:cNvSpPr txBox="1">
            <a:spLocks noGrp="1"/>
          </p:cNvSpPr>
          <p:nvPr>
            <p:ph type="title" idx="4294967295"/>
          </p:nvPr>
        </p:nvSpPr>
        <p:spPr>
          <a:xfrm>
            <a:off x="4789900" y="547135"/>
            <a:ext cx="5932488" cy="93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2800" b="1" dirty="0">
                <a:solidFill>
                  <a:schemeClr val="dk1"/>
                </a:solidFill>
              </a:rPr>
              <a:t>Funciones del Producto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CA83CE-B635-B13C-1101-5AD5B9337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6261"/>
            <a:ext cx="12192000" cy="434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146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"/>
          <p:cNvSpPr txBox="1">
            <a:spLocks noGrp="1"/>
          </p:cNvSpPr>
          <p:nvPr>
            <p:ph type="title"/>
          </p:nvPr>
        </p:nvSpPr>
        <p:spPr>
          <a:xfrm>
            <a:off x="1474901" y="433331"/>
            <a:ext cx="10302421" cy="44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2800" b="1" dirty="0">
                <a:solidFill>
                  <a:schemeClr val="dk1"/>
                </a:solidFill>
              </a:rPr>
              <a:t>Características de los Usuarios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57609-15D8-3E34-835C-0E2A87ED1451}"/>
              </a:ext>
            </a:extLst>
          </p:cNvPr>
          <p:cNvSpPr txBox="1"/>
          <p:nvPr/>
        </p:nvSpPr>
        <p:spPr>
          <a:xfrm>
            <a:off x="1135625" y="1140081"/>
            <a:ext cx="7506929" cy="4961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Administradores de Sistema</a:t>
            </a:r>
            <a:r>
              <a:rPr lang="es-E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Personal a cargo de gestionar la configuración del sistema y las mantenciones de rutina. Nivel educacional técnico-profesional, perfil tecnológico.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Supervisores</a:t>
            </a:r>
            <a:r>
              <a:rPr lang="es-E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Encargados de la aprobación de cambios de turno, usuarios de reportería y encargados de supervigilar el cumplimiento de horarios. Nivel educacional profesional, perfil más administrativo sin capacitación tecnológica profunda, nivel usuario.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Empleados (médicos, enfermeras, técnicos, auxiliares)</a:t>
            </a:r>
            <a:r>
              <a:rPr lang="es-E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Utilizarán el sistema para la consulta de turnos y eventualmente solicitar cambios en los mismos. Nivel educacional variable, desde posgrado hasta educación media. Se espera un nivel conocimientos tecnológicos a nivel usuario, excepto en tecnólogos médicos.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Personal Directivo</a:t>
            </a:r>
            <a:r>
              <a:rPr lang="es-E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Consumidores directos e indirectos de reportes generados por el software. Nivel educacional de postgrado, conocimientos tecnológicos a nivel de usuario.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43978B-61AF-E64C-DC40-24254768F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554" y="1573161"/>
            <a:ext cx="3397046" cy="339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54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"/>
          <p:cNvSpPr txBox="1">
            <a:spLocks noGrp="1"/>
          </p:cNvSpPr>
          <p:nvPr>
            <p:ph type="title"/>
          </p:nvPr>
        </p:nvSpPr>
        <p:spPr>
          <a:xfrm>
            <a:off x="4783383" y="4972050"/>
            <a:ext cx="5470133" cy="891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4000" b="1" dirty="0">
                <a:solidFill>
                  <a:schemeClr val="lt1"/>
                </a:solidFill>
              </a:rPr>
              <a:t>Requisitos del Proyecto</a:t>
            </a:r>
            <a:endParaRPr sz="4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"/>
          <p:cNvSpPr txBox="1">
            <a:spLocks noGrp="1"/>
          </p:cNvSpPr>
          <p:nvPr>
            <p:ph type="title"/>
          </p:nvPr>
        </p:nvSpPr>
        <p:spPr>
          <a:xfrm>
            <a:off x="1703501" y="433331"/>
            <a:ext cx="10302421" cy="44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3200" b="1" dirty="0">
                <a:solidFill>
                  <a:schemeClr val="dk1"/>
                </a:solidFill>
              </a:rPr>
              <a:t>Historias de Usuarios (Ejemplos)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CA0564-62CD-A552-464A-5FF775F8B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956" y="1787092"/>
            <a:ext cx="4953429" cy="37950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C3BB4C-3533-A169-692F-789CAB868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071" y="1787093"/>
            <a:ext cx="4953429" cy="379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672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"/>
          <p:cNvSpPr txBox="1">
            <a:spLocks noGrp="1"/>
          </p:cNvSpPr>
          <p:nvPr>
            <p:ph type="title"/>
          </p:nvPr>
        </p:nvSpPr>
        <p:spPr>
          <a:xfrm>
            <a:off x="1703501" y="433331"/>
            <a:ext cx="10302421" cy="44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3200" b="1" dirty="0">
                <a:solidFill>
                  <a:schemeClr val="dk1"/>
                </a:solidFill>
              </a:rPr>
              <a:t>Requisitos Funcionales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053861-E9AA-D8B0-3F75-9CB8133B7E81}"/>
              </a:ext>
            </a:extLst>
          </p:cNvPr>
          <p:cNvSpPr txBox="1"/>
          <p:nvPr/>
        </p:nvSpPr>
        <p:spPr>
          <a:xfrm>
            <a:off x="1703501" y="1535316"/>
            <a:ext cx="6096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Gestión Automática de Turnos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Gestión de Turnos por Especialidad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Historial de Turnos Asignados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Gestión de Solicitudes de Cambio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Reportes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Envío de Notificaciones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Sistema de Autenticación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Integración a Nomina, RRHH y Registros Médicos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Acceso Móvil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Alerta de Horas sobre lo Permitido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Jerarquía de Roles del Sistema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983686-7D50-9F87-B91E-19AFF7A7C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232" y="2209800"/>
            <a:ext cx="24384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"/>
          <p:cNvSpPr txBox="1">
            <a:spLocks noGrp="1"/>
          </p:cNvSpPr>
          <p:nvPr>
            <p:ph type="title"/>
          </p:nvPr>
        </p:nvSpPr>
        <p:spPr>
          <a:xfrm>
            <a:off x="1703501" y="433331"/>
            <a:ext cx="10302421" cy="44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3200" b="1" dirty="0">
                <a:solidFill>
                  <a:schemeClr val="dk1"/>
                </a:solidFill>
              </a:rPr>
              <a:t>Requisitos No Funcionales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221D61-7DB9-E9D1-D4F3-D9CEAB307111}"/>
              </a:ext>
            </a:extLst>
          </p:cNvPr>
          <p:cNvSpPr txBox="1"/>
          <p:nvPr/>
        </p:nvSpPr>
        <p:spPr>
          <a:xfrm>
            <a:off x="1703500" y="1535316"/>
            <a:ext cx="7578151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Rendimiento: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6</a:t>
            </a:r>
            <a:r>
              <a:rPr lang="es-ES" sz="1600" dirty="0"/>
              <a:t>00 usuarios simultáneamente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Asignación de turnos en 5 segundos máximo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Disponibilidad 99%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Escalable.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1" dirty="0"/>
          </a:p>
          <a:p>
            <a:r>
              <a:rPr lang="es-ES" sz="1600" b="1" dirty="0"/>
              <a:t>Seguridad: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/>
              <a:t>Cifrado de datos y normativa HIPAA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/>
              <a:t>Protección de datos sensibles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/>
              <a:t>Cumplimiento de normativa de datos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/>
              <a:t>Recuperación ante fallos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1600" dirty="0"/>
          </a:p>
          <a:p>
            <a:r>
              <a:rPr lang="es-ES" sz="1600" b="1" dirty="0"/>
              <a:t>Otros: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/>
              <a:t>Accesibilidad web y móvil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/>
              <a:t>Interfaz intuitiva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/>
              <a:t>Fácil de mantener y actualizar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681EDC-7CBD-C9D9-0DEE-FA4A3151D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366" y="1833102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23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0"/>
          <p:cNvSpPr txBox="1">
            <a:spLocks noGrp="1"/>
          </p:cNvSpPr>
          <p:nvPr>
            <p:ph type="title" idx="4294967295"/>
          </p:nvPr>
        </p:nvSpPr>
        <p:spPr>
          <a:xfrm>
            <a:off x="3691890" y="482918"/>
            <a:ext cx="4225925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b="1" dirty="0">
                <a:solidFill>
                  <a:schemeClr val="dk1"/>
                </a:solidFill>
              </a:rPr>
              <a:t>Preguntas , Conclusiones y reflexiones</a:t>
            </a:r>
            <a:endParaRPr dirty="0"/>
          </a:p>
        </p:txBody>
      </p:sp>
      <p:pic>
        <p:nvPicPr>
          <p:cNvPr id="271" name="Google Shape;271;p20" descr="http://www.clipartroo.com/images/33/group-talking-clipart-3381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7998" y="1467168"/>
            <a:ext cx="6306311" cy="4221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"/>
          <p:cNvSpPr txBox="1">
            <a:spLocks noGrp="1"/>
          </p:cNvSpPr>
          <p:nvPr>
            <p:ph type="sldNum" idx="4294967295"/>
          </p:nvPr>
        </p:nvSpPr>
        <p:spPr>
          <a:xfrm>
            <a:off x="1013460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/>
              <a:t>2</a:t>
            </a:fld>
            <a:endParaRPr dirty="0"/>
          </a:p>
        </p:txBody>
      </p:sp>
      <p:sp>
        <p:nvSpPr>
          <p:cNvPr id="161" name="Google Shape;161;p3"/>
          <p:cNvSpPr txBox="1">
            <a:spLocks noGrp="1"/>
          </p:cNvSpPr>
          <p:nvPr>
            <p:ph type="body" idx="4294967295"/>
          </p:nvPr>
        </p:nvSpPr>
        <p:spPr>
          <a:xfrm>
            <a:off x="340713" y="3011446"/>
            <a:ext cx="6096000" cy="292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/>
          <a:p>
            <a:pPr marL="50800" indent="0">
              <a:buNone/>
            </a:pPr>
            <a:br>
              <a:rPr lang="es-ES" sz="2400" b="1" dirty="0">
                <a:solidFill>
                  <a:schemeClr val="tx1"/>
                </a:solidFill>
              </a:rPr>
            </a:br>
            <a:r>
              <a:rPr lang="es-ES" sz="2400" b="1" dirty="0">
                <a:solidFill>
                  <a:schemeClr val="tx1"/>
                </a:solidFill>
              </a:rPr>
              <a:t>Docente: </a:t>
            </a:r>
            <a:r>
              <a:rPr lang="es-ES" b="1" dirty="0">
                <a:solidFill>
                  <a:schemeClr val="tx1"/>
                </a:solidFill>
              </a:rPr>
              <a:t>José Silva</a:t>
            </a:r>
            <a:br>
              <a:rPr lang="es-ES" sz="2400" b="1" dirty="0">
                <a:solidFill>
                  <a:schemeClr val="tx1"/>
                </a:solidFill>
              </a:rPr>
            </a:br>
            <a:r>
              <a:rPr lang="es-ES" sz="2400" b="1" dirty="0">
                <a:solidFill>
                  <a:schemeClr val="tx1"/>
                </a:solidFill>
              </a:rPr>
              <a:t>Integrantes:</a:t>
            </a:r>
            <a:br>
              <a:rPr lang="en-US" sz="2400" b="1" dirty="0">
                <a:solidFill>
                  <a:schemeClr val="tx1"/>
                </a:solidFill>
              </a:rPr>
            </a:br>
            <a:r>
              <a:rPr lang="es-ES" b="1" dirty="0">
                <a:solidFill>
                  <a:schemeClr val="tx1"/>
                </a:solidFill>
              </a:rPr>
              <a:t>Hector Águila</a:t>
            </a:r>
          </a:p>
          <a:p>
            <a:pPr marL="50800" indent="0">
              <a:buNone/>
            </a:pPr>
            <a:r>
              <a:rPr lang="es-ES" sz="2400" b="1" dirty="0">
                <a:solidFill>
                  <a:schemeClr val="tx1"/>
                </a:solidFill>
              </a:rPr>
              <a:t>Vicente </a:t>
            </a:r>
            <a:r>
              <a:rPr lang="es-ES" b="1" dirty="0">
                <a:solidFill>
                  <a:schemeClr val="tx1"/>
                </a:solidFill>
              </a:rPr>
              <a:t>Barrera</a:t>
            </a:r>
            <a:br>
              <a:rPr lang="es-ES" sz="2400" b="1" dirty="0">
                <a:solidFill>
                  <a:schemeClr val="tx1"/>
                </a:solidFill>
              </a:rPr>
            </a:br>
            <a:r>
              <a:rPr lang="es-ES" sz="2400" b="1" dirty="0">
                <a:solidFill>
                  <a:schemeClr val="tx1"/>
                </a:solidFill>
              </a:rPr>
              <a:t>Fabián Lecaros</a:t>
            </a:r>
            <a:br>
              <a:rPr lang="es-ES" sz="2400" b="1" dirty="0">
                <a:solidFill>
                  <a:schemeClr val="tx1"/>
                </a:solidFill>
              </a:rPr>
            </a:br>
            <a:r>
              <a:rPr lang="es-ES" sz="2400" b="1" dirty="0">
                <a:solidFill>
                  <a:schemeClr val="tx1"/>
                </a:solidFill>
              </a:rPr>
              <a:t>Franco Ruz</a:t>
            </a:r>
            <a:endParaRPr lang="es-ES" b="1" dirty="0">
              <a:solidFill>
                <a:schemeClr val="tx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"/>
          <p:cNvSpPr txBox="1">
            <a:spLocks noGrp="1"/>
          </p:cNvSpPr>
          <p:nvPr>
            <p:ph type="title"/>
          </p:nvPr>
        </p:nvSpPr>
        <p:spPr>
          <a:xfrm>
            <a:off x="4783383" y="4972050"/>
            <a:ext cx="5470133" cy="891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4000" b="1" dirty="0">
                <a:solidFill>
                  <a:schemeClr val="lt1"/>
                </a:solidFill>
              </a:rPr>
              <a:t>Introducción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1610328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"/>
          <p:cNvSpPr txBox="1">
            <a:spLocks noGrp="1"/>
          </p:cNvSpPr>
          <p:nvPr>
            <p:ph type="title"/>
          </p:nvPr>
        </p:nvSpPr>
        <p:spPr>
          <a:xfrm>
            <a:off x="1474901" y="433331"/>
            <a:ext cx="10302421" cy="44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dirty="0"/>
              <a:t>Entorno de negocio</a:t>
            </a:r>
            <a:endParaRPr dirty="0"/>
          </a:p>
        </p:txBody>
      </p:sp>
      <p:sp>
        <p:nvSpPr>
          <p:cNvPr id="174" name="Google Shape;174;p5"/>
          <p:cNvSpPr txBox="1"/>
          <p:nvPr/>
        </p:nvSpPr>
        <p:spPr>
          <a:xfrm>
            <a:off x="1474901" y="339810"/>
            <a:ext cx="386067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</a:pPr>
            <a:r>
              <a:rPr lang="es-ES" sz="2800" b="1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Introducción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BFD015-F9AA-F2E3-CD22-30C7F3BA89EE}"/>
              </a:ext>
            </a:extLst>
          </p:cNvPr>
          <p:cNvSpPr txBox="1"/>
          <p:nvPr/>
        </p:nvSpPr>
        <p:spPr>
          <a:xfrm>
            <a:off x="646472" y="1681316"/>
            <a:ext cx="722179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1" noProof="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Propósito:</a:t>
            </a:r>
            <a:br>
              <a:rPr lang="es-ES" sz="1800" noProof="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s-ES" sz="1800" noProof="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Definir detalladamente las funcionalidades, restricciones y objetivos del sistema de gestión de biblioteca del DUOC Puerto Montt.</a:t>
            </a:r>
            <a:br>
              <a:rPr lang="es-ES" sz="1800" noProof="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br>
              <a:rPr lang="es-ES" sz="1800" noProof="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br>
              <a:rPr lang="es-ES" sz="1800" noProof="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s-ES" sz="1800" b="1" noProof="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Contexto del Proyecto:</a:t>
            </a:r>
            <a:br>
              <a:rPr lang="es-ES" sz="1800" noProof="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s-ES" sz="1800" noProof="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La biblioteca universitaria necesita un sistema moderno que solucione problemas como pérdida de libros, largas colas, y dificultades en la búsqueda.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7210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"/>
          <p:cNvSpPr txBox="1">
            <a:spLocks noGrp="1"/>
          </p:cNvSpPr>
          <p:nvPr>
            <p:ph type="title" idx="4294967295"/>
          </p:nvPr>
        </p:nvSpPr>
        <p:spPr>
          <a:xfrm>
            <a:off x="4789900" y="547135"/>
            <a:ext cx="5932488" cy="93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2800" b="1" dirty="0">
                <a:solidFill>
                  <a:schemeClr val="dk1"/>
                </a:solidFill>
              </a:rPr>
              <a:t>Asignación de Equipo y Roles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3280AB-8D19-E41F-3E45-BAA62A70EC7C}"/>
              </a:ext>
            </a:extLst>
          </p:cNvPr>
          <p:cNvSpPr txBox="1"/>
          <p:nvPr/>
        </p:nvSpPr>
        <p:spPr>
          <a:xfrm>
            <a:off x="511628" y="2636261"/>
            <a:ext cx="493122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/>
              <a:t>Gestor de Proyecto: </a:t>
            </a:r>
            <a:r>
              <a:rPr lang="es-ES" sz="2000" dirty="0"/>
              <a:t>Fabián Lecaros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/>
              <a:t>Analista: </a:t>
            </a:r>
            <a:r>
              <a:rPr lang="es-ES" sz="2000" dirty="0"/>
              <a:t>Héctor Águila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/>
              <a:t>Diseñador: </a:t>
            </a:r>
            <a:r>
              <a:rPr lang="es-ES" sz="2000" dirty="0"/>
              <a:t>Franco Ruz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/>
              <a:t>Tester: </a:t>
            </a:r>
            <a:r>
              <a:rPr lang="es-ES" sz="2000" dirty="0"/>
              <a:t>Vicente Barrera</a:t>
            </a:r>
          </a:p>
        </p:txBody>
      </p:sp>
    </p:spTree>
    <p:extLst>
      <p:ext uri="{BB962C8B-B14F-4D97-AF65-F5344CB8AC3E}">
        <p14:creationId xmlns:p14="http://schemas.microsoft.com/office/powerpoint/2010/main" val="357661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"/>
          <p:cNvSpPr txBox="1">
            <a:spLocks noGrp="1"/>
          </p:cNvSpPr>
          <p:nvPr>
            <p:ph type="title" idx="4294967295"/>
          </p:nvPr>
        </p:nvSpPr>
        <p:spPr>
          <a:xfrm>
            <a:off x="4789900" y="547135"/>
            <a:ext cx="5932488" cy="93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2800" b="1" dirty="0">
                <a:solidFill>
                  <a:schemeClr val="dk1"/>
                </a:solidFill>
              </a:rPr>
              <a:t>Requisitos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2FB6BF-B167-8F01-99B5-A122BBCB598B}"/>
              </a:ext>
            </a:extLst>
          </p:cNvPr>
          <p:cNvSpPr txBox="1"/>
          <p:nvPr/>
        </p:nvSpPr>
        <p:spPr>
          <a:xfrm>
            <a:off x="609599" y="1567543"/>
            <a:ext cx="10395857" cy="426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Requisitos</a:t>
            </a:r>
            <a:r>
              <a:rPr lang="en-US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Funcionales</a:t>
            </a:r>
            <a:r>
              <a:rPr lang="en-US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:</a:t>
            </a:r>
            <a:b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Gestión</a:t>
            </a:r>
            <a: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de </a:t>
            </a:r>
            <a:r>
              <a:rPr lang="en-US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usuarios</a:t>
            </a:r>
            <a: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(registro, </a:t>
            </a:r>
            <a:r>
              <a:rPr lang="en-US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modificación</a:t>
            </a:r>
            <a: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</a:t>
            </a:r>
            <a:r>
              <a:rPr lang="en-US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eliminación</a:t>
            </a:r>
            <a: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roles).</a:t>
            </a:r>
            <a:b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Gestión</a:t>
            </a:r>
            <a: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de </a:t>
            </a:r>
            <a:r>
              <a:rPr lang="en-US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libros</a:t>
            </a:r>
            <a: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(registro, </a:t>
            </a:r>
            <a:r>
              <a:rPr lang="en-US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actualización</a:t>
            </a:r>
            <a: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</a:t>
            </a:r>
            <a:r>
              <a:rPr lang="en-US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eliminación</a:t>
            </a:r>
            <a: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</a:t>
            </a:r>
            <a:r>
              <a:rPr lang="en-US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búsqueda</a:t>
            </a:r>
            <a: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).</a:t>
            </a:r>
            <a:b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Préstamos</a:t>
            </a:r>
            <a: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y </a:t>
            </a:r>
            <a:r>
              <a:rPr lang="en-US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devoluciones</a:t>
            </a:r>
            <a: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(registro, </a:t>
            </a:r>
            <a:r>
              <a:rPr lang="en-US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notificaciones</a:t>
            </a:r>
            <a: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).</a:t>
            </a:r>
            <a:b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Catálogo</a:t>
            </a:r>
            <a: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en</a:t>
            </a:r>
            <a: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línea</a:t>
            </a:r>
            <a: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(consulta y </a:t>
            </a:r>
            <a:r>
              <a:rPr lang="en-US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reserva</a:t>
            </a:r>
            <a: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).</a:t>
            </a:r>
            <a:b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- Generación de </a:t>
            </a:r>
            <a:r>
              <a:rPr lang="en-US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reportes</a:t>
            </a:r>
            <a: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y </a:t>
            </a:r>
            <a:r>
              <a:rPr lang="en-US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estadísticas</a:t>
            </a:r>
            <a: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b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b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b="1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Requisitos</a:t>
            </a:r>
            <a:r>
              <a:rPr lang="en-US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No </a:t>
            </a:r>
            <a:r>
              <a:rPr lang="en-US" b="1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Funcionales</a:t>
            </a:r>
            <a:r>
              <a:rPr lang="en-US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:</a:t>
            </a:r>
            <a:b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Seguridad</a:t>
            </a:r>
            <a: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y </a:t>
            </a:r>
            <a:r>
              <a:rPr lang="en-US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autenticación</a:t>
            </a:r>
            <a: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con </a:t>
            </a:r>
            <a:r>
              <a:rPr lang="en-US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credenciales</a:t>
            </a:r>
            <a: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institucionales</a:t>
            </a:r>
            <a: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b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Encriptación</a:t>
            </a:r>
            <a: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de </a:t>
            </a:r>
            <a:r>
              <a:rPr lang="en-US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datos</a:t>
            </a:r>
            <a: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sensibles</a:t>
            </a:r>
            <a: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b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Exportación</a:t>
            </a:r>
            <a: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de </a:t>
            </a:r>
            <a:r>
              <a:rPr lang="en-US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informes</a:t>
            </a:r>
            <a: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(PDF, Excel).</a:t>
            </a:r>
            <a:b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- Registro de </a:t>
            </a:r>
            <a:r>
              <a:rPr lang="en-US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actividad</a:t>
            </a:r>
            <a: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del </a:t>
            </a:r>
            <a:r>
              <a:rPr lang="en-US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sistema</a:t>
            </a:r>
            <a: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b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Búsqueda</a:t>
            </a:r>
            <a: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avanzada</a:t>
            </a:r>
            <a: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b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br>
              <a:rPr lang="en-US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b="1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Restricciones</a:t>
            </a:r>
            <a:r>
              <a:rPr lang="en-US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y </a:t>
            </a:r>
            <a:r>
              <a:rPr lang="en-US" b="1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Supuestos</a:t>
            </a:r>
            <a:r>
              <a:rPr lang="en-US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:</a:t>
            </a:r>
            <a:br>
              <a:rPr lang="en-US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- No se </a:t>
            </a:r>
            <a:r>
              <a:rPr lang="en-US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previene</a:t>
            </a:r>
            <a: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el</a:t>
            </a:r>
            <a: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robo</a:t>
            </a:r>
            <a: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físico</a:t>
            </a:r>
            <a: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de </a:t>
            </a:r>
            <a:r>
              <a:rPr lang="en-US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libros</a:t>
            </a:r>
            <a: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b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- El </a:t>
            </a:r>
            <a:r>
              <a:rPr lang="en-US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sistema</a:t>
            </a:r>
            <a: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no </a:t>
            </a:r>
            <a:r>
              <a:rPr lang="en-US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incluye</a:t>
            </a:r>
            <a: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automatización</a:t>
            </a:r>
            <a: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robótica</a:t>
            </a:r>
            <a: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b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Duración</a:t>
            </a:r>
            <a: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estimada</a:t>
            </a:r>
            <a: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del </a:t>
            </a:r>
            <a:r>
              <a:rPr lang="en-US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proyecto</a:t>
            </a:r>
            <a: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: 6 meses.</a:t>
            </a:r>
            <a:b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- Recursos </a:t>
            </a:r>
            <a:r>
              <a:rPr lang="en-US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disponibles</a:t>
            </a:r>
            <a: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: </a:t>
            </a:r>
            <a:r>
              <a:rPr lang="en-US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computadoras</a:t>
            </a:r>
            <a: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</a:t>
            </a:r>
            <a:r>
              <a:rPr lang="en-US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servidor</a:t>
            </a:r>
            <a: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hosting.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38444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"/>
          <p:cNvSpPr txBox="1">
            <a:spLocks noGrp="1"/>
          </p:cNvSpPr>
          <p:nvPr>
            <p:ph type="title" idx="4294967295"/>
          </p:nvPr>
        </p:nvSpPr>
        <p:spPr>
          <a:xfrm>
            <a:off x="4789900" y="547135"/>
            <a:ext cx="5932488" cy="93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2800" b="1" dirty="0">
                <a:solidFill>
                  <a:schemeClr val="dk1"/>
                </a:solidFill>
              </a:rPr>
              <a:t>Ámbito del Sistema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6D4F54-3FE3-D465-6040-EAB86296BC06}"/>
              </a:ext>
            </a:extLst>
          </p:cNvPr>
          <p:cNvSpPr txBox="1"/>
          <p:nvPr/>
        </p:nvSpPr>
        <p:spPr>
          <a:xfrm>
            <a:off x="712839" y="1293772"/>
            <a:ext cx="7880555" cy="4432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</a:pPr>
            <a:r>
              <a:rPr lang="es-ES" sz="1600" b="1" dirty="0">
                <a:effectLst/>
                <a:latin typeface="Arial" panose="020B0604020202020204" pitchFamily="34" charset="0"/>
                <a:cs typeface="Calibri" panose="020F0502020204030204" pitchFamily="34" charset="0"/>
              </a:rPr>
              <a:t>Visión del Producto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s-ES" sz="1600" i="1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</a:t>
            </a:r>
            <a:r>
              <a:rPr lang="es-E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el Hospital San Benito 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s-ES" sz="1600" i="1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quien</a:t>
            </a:r>
            <a:r>
              <a:rPr lang="es-ES" sz="160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tiene un problema de costos asociado a la gestión de turnos de su personal, 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s-ES" sz="1600" i="1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</a:t>
            </a:r>
            <a:r>
              <a:rPr lang="es-ES" sz="160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sistema GESTA </a:t>
            </a:r>
            <a:r>
              <a:rPr lang="es-ES" sz="16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 un</a:t>
            </a:r>
            <a:r>
              <a:rPr lang="es-E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sistema de gestión de turnos automatizado 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s-ES" sz="1600" i="1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</a:t>
            </a:r>
            <a:r>
              <a:rPr lang="es-E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través de una interfaz intuitiva permite la gestión eficiente de los turnos de trabajo. 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s-ES" sz="1600" i="1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diferencia</a:t>
            </a:r>
            <a:r>
              <a:rPr lang="es-ES" sz="160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 los procesos manuales actuales</a:t>
            </a:r>
            <a:r>
              <a:rPr lang="es-ES" sz="16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s-ES" sz="1600" i="1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nuestro producto</a:t>
            </a:r>
            <a:r>
              <a:rPr lang="es-ES" sz="160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asignará automáticamente los turnos, permitirá la gestión en línea de solicitudes de cambio de turno, optimizando recursos y reduciendo los costos operativos.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FF12BB-9536-FF38-2130-11D7D3AB6B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460" t="25663" r="11577" b="26451"/>
          <a:stretch/>
        </p:blipFill>
        <p:spPr>
          <a:xfrm>
            <a:off x="8922775" y="2600536"/>
            <a:ext cx="2972448" cy="200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73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5"/>
          <p:cNvSpPr txBox="1">
            <a:spLocks noGrp="1"/>
          </p:cNvSpPr>
          <p:nvPr>
            <p:ph type="title"/>
          </p:nvPr>
        </p:nvSpPr>
        <p:spPr>
          <a:xfrm>
            <a:off x="2936416" y="2749423"/>
            <a:ext cx="5470133" cy="93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2600" b="1" dirty="0">
                <a:solidFill>
                  <a:schemeClr val="lt1"/>
                </a:solidFill>
              </a:rPr>
              <a:t>Descripción General del Proyecto</a:t>
            </a:r>
            <a:endParaRPr sz="2600" dirty="0"/>
          </a:p>
        </p:txBody>
      </p:sp>
    </p:spTree>
    <p:extLst>
      <p:ext uri="{BB962C8B-B14F-4D97-AF65-F5344CB8AC3E}">
        <p14:creationId xmlns:p14="http://schemas.microsoft.com/office/powerpoint/2010/main" val="310191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"/>
          <p:cNvSpPr txBox="1">
            <a:spLocks noGrp="1"/>
          </p:cNvSpPr>
          <p:nvPr>
            <p:ph type="title"/>
          </p:nvPr>
        </p:nvSpPr>
        <p:spPr>
          <a:xfrm>
            <a:off x="1474901" y="433331"/>
            <a:ext cx="10302421" cy="44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dirty="0"/>
              <a:t>Entorno de negocio</a:t>
            </a:r>
            <a:endParaRPr dirty="0"/>
          </a:p>
        </p:txBody>
      </p:sp>
      <p:sp>
        <p:nvSpPr>
          <p:cNvPr id="174" name="Google Shape;174;p5"/>
          <p:cNvSpPr txBox="1"/>
          <p:nvPr/>
        </p:nvSpPr>
        <p:spPr>
          <a:xfrm>
            <a:off x="1474901" y="339810"/>
            <a:ext cx="386067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</a:pPr>
            <a:r>
              <a:rPr lang="es-ES" sz="2800" b="1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Perspectiva del Producto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E998E9-5AAE-94CB-2616-B486C97DB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616" y="1526436"/>
            <a:ext cx="5566768" cy="45523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DUOC 2">
      <a:dk1>
        <a:srgbClr val="172740"/>
      </a:dk1>
      <a:lt1>
        <a:srgbClr val="FFFFFF"/>
      </a:lt1>
      <a:dk2>
        <a:srgbClr val="81888F"/>
      </a:dk2>
      <a:lt2>
        <a:srgbClr val="FBC842"/>
      </a:lt2>
      <a:accent1>
        <a:srgbClr val="DE3075"/>
      </a:accent1>
      <a:accent2>
        <a:srgbClr val="702785"/>
      </a:accent2>
      <a:accent3>
        <a:srgbClr val="BDD503"/>
      </a:accent3>
      <a:accent4>
        <a:srgbClr val="00A0DE"/>
      </a:accent4>
      <a:accent5>
        <a:srgbClr val="FA742C"/>
      </a:accent5>
      <a:accent6>
        <a:srgbClr val="AE0F0F"/>
      </a:accent6>
      <a:hlink>
        <a:srgbClr val="723714"/>
      </a:hlink>
      <a:folHlink>
        <a:srgbClr val="6B79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24ddc22-0ba6-40e6-b8c5-bac8505fbea3" xsi:nil="true"/>
    <lcf76f155ced4ddcb4097134ff3c332f xmlns="98c3be56-881a-4563-8baf-71e8c4e814b5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8A06B26220EBB4D9BE65A30CA11F66E" ma:contentTypeVersion="12" ma:contentTypeDescription="Crear nuevo documento." ma:contentTypeScope="" ma:versionID="61a0a07bde3e9966b410a234b59745b2">
  <xsd:schema xmlns:xsd="http://www.w3.org/2001/XMLSchema" xmlns:xs="http://www.w3.org/2001/XMLSchema" xmlns:p="http://schemas.microsoft.com/office/2006/metadata/properties" xmlns:ns2="98c3be56-881a-4563-8baf-71e8c4e814b5" xmlns:ns3="d24ddc22-0ba6-40e6-b8c5-bac8505fbea3" targetNamespace="http://schemas.microsoft.com/office/2006/metadata/properties" ma:root="true" ma:fieldsID="8e7a28048e9544c33a13bb451e30e470" ns2:_="" ns3:_="">
    <xsd:import namespace="98c3be56-881a-4563-8baf-71e8c4e814b5"/>
    <xsd:import namespace="d24ddc22-0ba6-40e6-b8c5-bac8505fbea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c3be56-881a-4563-8baf-71e8c4e814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7" nillable="true" ma:taxonomy="true" ma:internalName="lcf76f155ced4ddcb4097134ff3c332f" ma:taxonomyFieldName="MediaServiceImageTags" ma:displayName="Etiquetas de imagen" ma:readOnly="false" ma:fieldId="{5cf76f15-5ced-4ddc-b409-7134ff3c332f}" ma:taxonomyMulti="true" ma:sspId="e2f773bf-f00b-42a6-8b07-050935be2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4ddc22-0ba6-40e6-b8c5-bac8505fbea3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07464395-00a7-48bc-8876-acbab67fe007}" ma:internalName="TaxCatchAll" ma:showField="CatchAllData" ma:web="d24ddc22-0ba6-40e6-b8c5-bac8505fbea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918CC97-CB02-40FC-9838-1583EAFB8302}">
  <ds:schemaRefs>
    <ds:schemaRef ds:uri="http://schemas.microsoft.com/office/2006/metadata/properties"/>
    <ds:schemaRef ds:uri="http://schemas.microsoft.com/office/infopath/2007/PartnerControls"/>
    <ds:schemaRef ds:uri="d24ddc22-0ba6-40e6-b8c5-bac8505fbea3"/>
    <ds:schemaRef ds:uri="98c3be56-881a-4563-8baf-71e8c4e814b5"/>
  </ds:schemaRefs>
</ds:datastoreItem>
</file>

<file path=customXml/itemProps2.xml><?xml version="1.0" encoding="utf-8"?>
<ds:datastoreItem xmlns:ds="http://schemas.openxmlformats.org/officeDocument/2006/customXml" ds:itemID="{18BAD760-5AC6-4CCF-BDE6-D7967EA754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c3be56-881a-4563-8baf-71e8c4e814b5"/>
    <ds:schemaRef ds:uri="d24ddc22-0ba6-40e6-b8c5-bac8505fbea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57CFE8C-657F-47D4-8DF4-842230B1220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610</TotalTime>
  <Words>761</Words>
  <Application>Microsoft Office PowerPoint</Application>
  <PresentationFormat>Widescreen</PresentationFormat>
  <Paragraphs>76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Symbol</vt:lpstr>
      <vt:lpstr>Roboto Condensed</vt:lpstr>
      <vt:lpstr>Franklin Gothic</vt:lpstr>
      <vt:lpstr>Arial</vt:lpstr>
      <vt:lpstr>Bebas Neue</vt:lpstr>
      <vt:lpstr>Calibri</vt:lpstr>
      <vt:lpstr>Cambria</vt:lpstr>
      <vt:lpstr>Roboto Mono</vt:lpstr>
      <vt:lpstr>Tema de Office</vt:lpstr>
      <vt:lpstr>Desarrollo de un Sistema de Gestión para una Biblioteca Universitaria </vt:lpstr>
      <vt:lpstr>PowerPoint Presentation</vt:lpstr>
      <vt:lpstr>Introducción</vt:lpstr>
      <vt:lpstr>Entorno de negocio</vt:lpstr>
      <vt:lpstr>Asignación de Equipo y Roles</vt:lpstr>
      <vt:lpstr>Requisitos</vt:lpstr>
      <vt:lpstr>Ámbito del Sistema</vt:lpstr>
      <vt:lpstr>Descripción General del Proyecto</vt:lpstr>
      <vt:lpstr>Entorno de negocio</vt:lpstr>
      <vt:lpstr>Funciones del Producto</vt:lpstr>
      <vt:lpstr>Funciones del Producto</vt:lpstr>
      <vt:lpstr>Características de los Usuarios</vt:lpstr>
      <vt:lpstr>Requisitos del Proyecto</vt:lpstr>
      <vt:lpstr>Historias de Usuarios (Ejemplos)</vt:lpstr>
      <vt:lpstr>Requisitos Funcionales</vt:lpstr>
      <vt:lpstr>Requisitos No Funcionales</vt:lpstr>
      <vt:lpstr>Preguntas , Conclusiones y reflexiones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Gestión Ágil</dc:title>
  <dc:creator>Francisca Navarro</dc:creator>
  <cp:lastModifiedBy>Fabián Lecaros Ampuero</cp:lastModifiedBy>
  <cp:revision>17</cp:revision>
  <dcterms:modified xsi:type="dcterms:W3CDTF">2025-03-25T20:26:46Z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0x010100F8A06B26220EBB4D9BE65A30CA11F66E</vt:lpwstr>
  </property>
</Properties>
</file>